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71" r:id="rId5"/>
    <p:sldId id="269" r:id="rId6"/>
    <p:sldId id="270" r:id="rId7"/>
    <p:sldId id="259" r:id="rId8"/>
    <p:sldId id="264" r:id="rId9"/>
    <p:sldId id="272" r:id="rId10"/>
    <p:sldId id="268" r:id="rId11"/>
    <p:sldId id="267" r:id="rId12"/>
    <p:sldId id="266" r:id="rId13"/>
    <p:sldId id="274" r:id="rId14"/>
    <p:sldId id="276" r:id="rId15"/>
    <p:sldId id="275" r:id="rId16"/>
    <p:sldId id="265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A19"/>
    <a:srgbClr val="93550F"/>
    <a:srgbClr val="FF0000"/>
    <a:srgbClr val="FF0002"/>
    <a:srgbClr val="E18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13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0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95D3-6A19-0F4A-B3A2-F768FD310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7703C-5B63-974F-AA01-D86BCBBF9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51979-D87C-714E-B0BF-6DA173CD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ED033-BB08-2845-A401-E82A44AA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7E0AB-639C-304E-952E-8D1A52C2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3C72-4212-3F4E-A963-F000035A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BA09A-0D41-BC4C-94C2-8FE39C9C2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BA21C-74AE-B541-BB77-834B9B88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EDDD5-B0F4-3F41-85CC-76AA9ED8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40AB-7E4C-8B4D-97DC-C4B313F1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5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42B0DE-0D68-2743-AAE8-14A299AB9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CF42C-BF03-BD4E-8571-D4456AC0F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48374-AC9A-A64F-800B-FBADF98A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A27EE-ABF5-3D49-91D2-3867B8F8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043E7-A1E8-674F-AF5D-3E938CBE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1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7805-8398-D540-80BD-08457A35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E25A7-27F9-7241-A12E-0B2472254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B52F9-43F5-3E48-8542-83C6141B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6DBC-F97D-DA42-ADC9-84677724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B4C20-4DED-E64D-9B4B-BE6DE219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7D9D-D2E3-9E4C-8CC5-ECE5897F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BD935-838C-CD4E-BDD4-8D9A7371D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3479F-AA57-2946-9019-3B8F00AA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6C3AF-AA06-1541-A6F8-6BFC3B04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A4C93-EA01-984B-B05D-DDE85758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0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E965-09CA-9B45-9D84-059CDCAD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2CB7D-815C-E143-9374-9AED26DEB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9BA4B-93F7-7A45-AFA0-3C962655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3EC89-8157-BA43-B79A-D7727BB1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D574A-14CE-904A-B742-E13061A7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2E1B3-1332-FC4C-B545-BBDA504F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8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49E1-45DB-6542-A2B9-82C5B6D7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2B311-7250-8A44-96F8-837B5C543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DA2A8-7232-D049-BF1A-FF59FD60D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A8F99-6D43-2C49-BF9E-C550D7BC3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03B4F-6595-4644-B4AB-4231D90BA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9DAA3-A458-C243-92F2-8B074080D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2218A-1C3E-3E45-AA47-202AE75B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A10514-4082-D54E-8226-EBAA794D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8FFA-39A1-4A41-9255-7587DBF3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0F5BD-25BF-0849-988A-3CBD8A42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4BDBE-E20F-7D46-935F-ED6D7A9A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34796-46EB-2B41-82B1-182E092A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8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A316CC-56C4-7746-A961-469C9663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B42FB-3EDD-5A4B-922A-7C36D4D5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B4593-8298-4443-8DEA-620C86D3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6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06359-ADB0-9F42-A6D5-65A6F2DE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43013-5683-0849-B6E1-F6462D8EC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8F5A3-2901-794F-82C9-1AB62B6F5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6621C-32B4-2F4A-9CC5-711B1DE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7B9F4-3AF4-C143-A570-27AEE34C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9FDD1-4137-5242-855A-9ECE3AD9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3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5E4A2-A52E-214B-B533-9CEBE484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58F10-F447-9C41-A030-9A8DD2E32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CDE5E-F90F-B64B-A462-F7B28B65B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D2CDF-7A78-4A49-8B5D-4B6B4E26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5E7E1-CC38-EF45-92A5-C5F08C1A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B4F9B-C6A3-2E43-A9E6-5F9F29CD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3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913A3-7FFC-604C-B132-A8D92076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7DBB-6C14-D343-9883-FDF76C410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60C56-4DD9-0946-8162-598FFC4E9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0012C-B373-F241-9D5A-B0B3BEF4A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75BC2-00EF-684E-B1C0-99A1AC712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5495-2349-3943-980B-F40361A58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504" y="1660789"/>
            <a:ext cx="8072284" cy="325508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E18217"/>
                </a:solidFill>
              </a:rPr>
              <a:t>Why</a:t>
            </a:r>
            <a:r>
              <a:rPr lang="en-US" dirty="0">
                <a:solidFill>
                  <a:srgbClr val="E18217"/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Super Computers </a:t>
            </a:r>
            <a:r>
              <a:rPr lang="en-US" sz="4400" dirty="0">
                <a:solidFill>
                  <a:srgbClr val="E18217"/>
                </a:solidFill>
              </a:rPr>
              <a:t>&amp;</a:t>
            </a:r>
            <a:r>
              <a:rPr lang="en-US" dirty="0">
                <a:solidFill>
                  <a:srgbClr val="E18217"/>
                </a:solidFill>
              </a:rPr>
              <a:t> </a:t>
            </a:r>
            <a:r>
              <a:rPr lang="en-US" sz="4400" dirty="0">
                <a:solidFill>
                  <a:srgbClr val="E18217"/>
                </a:solidFill>
              </a:rPr>
              <a:t>the</a:t>
            </a:r>
            <a:r>
              <a:rPr lang="en-US" dirty="0">
                <a:solidFill>
                  <a:srgbClr val="E18217"/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Geek Squad </a:t>
            </a:r>
            <a:r>
              <a:rPr lang="en-US" sz="4400" dirty="0">
                <a:solidFill>
                  <a:srgbClr val="E18217"/>
                </a:solidFill>
              </a:rPr>
              <a:t>started</a:t>
            </a:r>
            <a:r>
              <a:rPr lang="en-US" dirty="0">
                <a:solidFill>
                  <a:srgbClr val="E18217"/>
                </a:solidFill>
              </a:rPr>
              <a:t> </a:t>
            </a:r>
            <a:r>
              <a:rPr lang="en-US" sz="4400" dirty="0">
                <a:solidFill>
                  <a:srgbClr val="E18217"/>
                </a:solidFill>
              </a:rPr>
              <a:t>in</a:t>
            </a:r>
            <a:r>
              <a:rPr lang="en-US" dirty="0">
                <a:solidFill>
                  <a:srgbClr val="E18217"/>
                </a:solidFill>
              </a:rPr>
              <a:t> </a:t>
            </a:r>
            <a:r>
              <a:rPr lang="en-US" b="1" i="1" dirty="0">
                <a:solidFill>
                  <a:srgbClr val="E18217"/>
                </a:solidFill>
              </a:rPr>
              <a:t>Minnesota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(not Silicon Valley).</a:t>
            </a:r>
          </a:p>
        </p:txBody>
      </p:sp>
    </p:spTree>
    <p:extLst>
      <p:ext uri="{BB962C8B-B14F-4D97-AF65-F5344CB8AC3E}">
        <p14:creationId xmlns:p14="http://schemas.microsoft.com/office/powerpoint/2010/main" val="155141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78B1-9306-EB44-ACE4-4E9B865E9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4442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41199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A485-6D9C-2547-A0D7-1397E285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503" y="3564992"/>
            <a:ext cx="8461613" cy="285273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Without Cray’s pioneering </a:t>
            </a:r>
            <a:br>
              <a:rPr lang="en-US" sz="3200" dirty="0"/>
            </a:br>
            <a:r>
              <a:rPr lang="en-US" sz="3200" dirty="0"/>
              <a:t>technology developed when he created the </a:t>
            </a:r>
            <a:r>
              <a:rPr lang="en-US" sz="4400" b="1" dirty="0"/>
              <a:t>fastest computers in the world</a:t>
            </a:r>
            <a:r>
              <a:rPr lang="en-US" sz="4400" dirty="0"/>
              <a:t>, </a:t>
            </a:r>
            <a:br>
              <a:rPr lang="en-US" sz="4400" dirty="0"/>
            </a:br>
            <a:r>
              <a:rPr lang="en-US" sz="4400" dirty="0"/>
              <a:t>the personal computing revolution </a:t>
            </a:r>
            <a:br>
              <a:rPr lang="en-US" sz="4400" dirty="0"/>
            </a:br>
            <a:r>
              <a:rPr lang="en-US" sz="5400" b="1" i="1" dirty="0">
                <a:solidFill>
                  <a:srgbClr val="E18217"/>
                </a:solidFill>
              </a:rPr>
              <a:t>could not </a:t>
            </a:r>
            <a:br>
              <a:rPr lang="en-US" sz="5400" b="1" i="1" dirty="0">
                <a:solidFill>
                  <a:srgbClr val="E18217"/>
                </a:solidFill>
              </a:rPr>
            </a:br>
            <a:r>
              <a:rPr lang="en-US" sz="5400" b="1" i="1" dirty="0">
                <a:solidFill>
                  <a:srgbClr val="E18217"/>
                </a:solidFill>
              </a:rPr>
              <a:t>have </a:t>
            </a:r>
            <a:br>
              <a:rPr lang="en-US" sz="5400" b="1" i="1" dirty="0">
                <a:solidFill>
                  <a:srgbClr val="E18217"/>
                </a:solidFill>
              </a:rPr>
            </a:br>
            <a:r>
              <a:rPr lang="en-US" sz="5400" b="1" i="1" dirty="0">
                <a:solidFill>
                  <a:srgbClr val="E18217"/>
                </a:solidFill>
              </a:rPr>
              <a:t>happened</a:t>
            </a:r>
            <a:r>
              <a:rPr lang="en-US" sz="5400" b="1" dirty="0">
                <a:solidFill>
                  <a:srgbClr val="E18217"/>
                </a:solidFill>
              </a:rPr>
              <a:t>.</a:t>
            </a:r>
            <a:br>
              <a:rPr lang="en-US" sz="5400" b="1" dirty="0">
                <a:solidFill>
                  <a:srgbClr val="E18217"/>
                </a:solidFill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3465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8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0607-0219-C347-9460-BEE88074A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73575"/>
            <a:ext cx="10358651" cy="1828800"/>
          </a:xfrm>
          <a:noFill/>
        </p:spPr>
        <p:txBody>
          <a:bodyPr/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OK, what about the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Geek Squad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741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1C8E-54AF-CB44-9B2C-A8ED0B59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E18217"/>
                </a:solidFill>
              </a:rPr>
              <a:t>1990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F5FA9-8274-3E46-BE7F-F1FDCB7A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063" y="4094544"/>
            <a:ext cx="6556917" cy="1888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 remembers the first time he saw the Internet; in a research laboratory at the </a:t>
            </a:r>
            <a:r>
              <a:rPr lang="en-US" sz="2200" b="1" dirty="0">
                <a:solidFill>
                  <a:srgbClr val="93550F"/>
                </a:solidFill>
              </a:rPr>
              <a:t>University of Minnesota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1990 and and likens the moment to the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California Gold Rush.</a:t>
            </a:r>
            <a:endParaRPr lang="en-US" sz="2400" dirty="0">
              <a:solidFill>
                <a:srgbClr val="EE8A1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190B9-F516-4441-AA5A-981BF0F5C22B}"/>
              </a:ext>
            </a:extLst>
          </p:cNvPr>
          <p:cNvSpPr txBox="1"/>
          <p:nvPr/>
        </p:nvSpPr>
        <p:spPr>
          <a:xfrm>
            <a:off x="838200" y="1899129"/>
            <a:ext cx="56675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Robert Stephens </a:t>
            </a:r>
            <a:r>
              <a:rPr lang="en-US" sz="2400" dirty="0">
                <a:solidFill>
                  <a:srgbClr val="E18217"/>
                </a:solidFill>
              </a:rPr>
              <a:t>leaves a scholarship at the Art Institute of Chicago to pursue a degree in the renowned computer science department at the </a:t>
            </a:r>
            <a:r>
              <a:rPr lang="en-US" sz="2400" dirty="0">
                <a:solidFill>
                  <a:srgbClr val="93550F"/>
                </a:solidFill>
              </a:rPr>
              <a:t>University of Minnesota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59B08-7162-7248-90FD-C353137A6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539" y="1027906"/>
            <a:ext cx="4765261" cy="26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5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1C8E-54AF-CB44-9B2C-A8ED0B59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E18217"/>
                </a:solidFill>
              </a:rPr>
              <a:t>1990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F5FA9-8274-3E46-BE7F-F1FDCB7A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631" y="3434449"/>
            <a:ext cx="450329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attending the University, he lands a job </a:t>
            </a:r>
            <a:r>
              <a:rPr lang="en-US" dirty="0">
                <a:solidFill>
                  <a:srgbClr val="E18217"/>
                </a:solidFill>
              </a:rPr>
              <a:t>fixing computers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Human Factors Research Laboratory. </a:t>
            </a:r>
          </a:p>
        </p:txBody>
      </p:sp>
      <p:sp>
        <p:nvSpPr>
          <p:cNvPr id="5" name="Line Callout 1 (Accent Bar) 4">
            <a:extLst>
              <a:ext uri="{FF2B5EF4-FFF2-40B4-BE49-F238E27FC236}">
                <a16:creationId xmlns:a16="http://schemas.microsoft.com/office/drawing/2014/main" id="{E653F8FB-4889-2D4C-8F68-41ED5FAC085A}"/>
              </a:ext>
            </a:extLst>
          </p:cNvPr>
          <p:cNvSpPr/>
          <p:nvPr/>
        </p:nvSpPr>
        <p:spPr>
          <a:xfrm>
            <a:off x="7531072" y="1572454"/>
            <a:ext cx="2914338" cy="2563318"/>
          </a:xfrm>
          <a:prstGeom prst="accentCallout1">
            <a:avLst/>
          </a:prstGeom>
          <a:solidFill>
            <a:srgbClr val="EE8A1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Robert starts his computer consulting business with $200.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AB04C-0051-8F40-8A8E-8ECD3A02A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658" y="4434888"/>
            <a:ext cx="1807566" cy="11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6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542C-77CB-BC43-B869-038E83A30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4" y="822365"/>
            <a:ext cx="10515600" cy="48179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a </a:t>
            </a:r>
            <a:r>
              <a:rPr lang="en-US" dirty="0">
                <a:solidFill>
                  <a:srgbClr val="EE8A19"/>
                </a:solidFill>
              </a:rPr>
              <a:t>cell phone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a </a:t>
            </a:r>
            <a:r>
              <a:rPr lang="en-US" dirty="0">
                <a:solidFill>
                  <a:srgbClr val="EE8A19"/>
                </a:solidFill>
              </a:rPr>
              <a:t>mountain bike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his office,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Robert’s computer repair business starts rolling.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0056D-8A2C-014E-B9EE-0EAFDADD1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928" y="2661520"/>
            <a:ext cx="2349260" cy="2349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801F9B-331D-344B-9F86-7192E2EA0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772" y="2661520"/>
            <a:ext cx="2702842" cy="20271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A3622B-089B-6546-951A-FB087969640D}"/>
              </a:ext>
            </a:extLst>
          </p:cNvPr>
          <p:cNvSpPr txBox="1"/>
          <p:nvPr/>
        </p:nvSpPr>
        <p:spPr>
          <a:xfrm>
            <a:off x="2491408" y="5455697"/>
            <a:ext cx="787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of Robert’s first customers was a young copywriter in Minneapolis </a:t>
            </a:r>
            <a:r>
              <a:rPr lang="en-US" dirty="0">
                <a:solidFill>
                  <a:srgbClr val="EE8A19"/>
                </a:solidFill>
              </a:rPr>
              <a:t>(yep, me).</a:t>
            </a:r>
          </a:p>
        </p:txBody>
      </p:sp>
    </p:spTree>
    <p:extLst>
      <p:ext uri="{BB962C8B-B14F-4D97-AF65-F5344CB8AC3E}">
        <p14:creationId xmlns:p14="http://schemas.microsoft.com/office/powerpoint/2010/main" val="192151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EE25-3AA9-F849-8FD3-6EAD9416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24" y="4938566"/>
            <a:ext cx="8338781" cy="1530432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Robert Stephens </a:t>
            </a:r>
            <a:b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</a:t>
            </a:r>
            <a:r>
              <a:rPr lang="en-US" sz="2800" dirty="0">
                <a:solidFill>
                  <a:srgbClr val="E18217"/>
                </a:solidFill>
              </a:rPr>
              <a:t>launches </a:t>
            </a:r>
            <a:r>
              <a:rPr lang="en-US" sz="3600" b="1" dirty="0"/>
              <a:t>Geek Squad </a:t>
            </a:r>
            <a:r>
              <a:rPr lang="en-US" sz="2800" dirty="0">
                <a:solidFill>
                  <a:srgbClr val="E18217"/>
                </a:solidFill>
              </a:rPr>
              <a:t>in Minneapolis.</a:t>
            </a:r>
            <a:br>
              <a:rPr lang="en-US" sz="3200" dirty="0">
                <a:solidFill>
                  <a:srgbClr val="E18217"/>
                </a:solidFill>
              </a:rPr>
            </a:br>
            <a:endParaRPr lang="en-US" sz="3200" dirty="0">
              <a:solidFill>
                <a:srgbClr val="E18217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F88C32-CFE4-D144-B7F8-470A91D31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406" y="1313005"/>
            <a:ext cx="5520568" cy="3487205"/>
          </a:xfrm>
          <a:noFill/>
          <a:ln w="92075" cmpd="thickThin">
            <a:solidFill>
              <a:schemeClr val="tx1"/>
            </a:solidFill>
          </a:ln>
          <a:effectLst>
            <a:softEdge rad="2413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488266-8CBF-B34E-9B78-6594D42CB1EB}"/>
              </a:ext>
            </a:extLst>
          </p:cNvPr>
          <p:cNvSpPr txBox="1">
            <a:spLocks/>
          </p:cNvSpPr>
          <p:nvPr/>
        </p:nvSpPr>
        <p:spPr>
          <a:xfrm>
            <a:off x="941696" y="300251"/>
            <a:ext cx="9071147" cy="1610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E18217"/>
                </a:solidFill>
              </a:rPr>
              <a:t>1994</a:t>
            </a:r>
            <a:br>
              <a:rPr lang="en-US" sz="3600" dirty="0">
                <a:solidFill>
                  <a:srgbClr val="E18217"/>
                </a:solidFill>
              </a:rPr>
            </a:br>
            <a:endParaRPr lang="en-US" sz="3600" dirty="0">
              <a:solidFill>
                <a:srgbClr val="E182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6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126D9F-77C6-4F47-B7EC-8EEF5EE92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220" y="3836557"/>
            <a:ext cx="1163983" cy="1163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5E5B7C-87E4-3348-A135-2224043F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EE8A19"/>
                </a:solidFill>
              </a:rPr>
              <a:t>2002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7FB44-942C-5447-B988-1035EE21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389" y="1970588"/>
            <a:ext cx="1021451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Geek Squad </a:t>
            </a:r>
            <a:r>
              <a:rPr lang="en-US" sz="2400" dirty="0">
                <a:solidFill>
                  <a:srgbClr val="EE8A19"/>
                </a:solidFill>
              </a:rPr>
              <a:t>is purchased by another Minneapolis company,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 Buy</a:t>
            </a:r>
            <a:r>
              <a:rPr lang="en-US" dirty="0">
                <a:solidFill>
                  <a:srgbClr val="EE8A19"/>
                </a:solidFill>
              </a:rPr>
              <a:t>. </a:t>
            </a:r>
          </a:p>
        </p:txBody>
      </p:sp>
      <p:sp>
        <p:nvSpPr>
          <p:cNvPr id="4" name="Pie 3">
            <a:extLst>
              <a:ext uri="{FF2B5EF4-FFF2-40B4-BE49-F238E27FC236}">
                <a16:creationId xmlns:a16="http://schemas.microsoft.com/office/drawing/2014/main" id="{EF830B1E-0A10-7249-9C55-74477C489C07}"/>
              </a:ext>
            </a:extLst>
          </p:cNvPr>
          <p:cNvSpPr/>
          <p:nvPr/>
        </p:nvSpPr>
        <p:spPr>
          <a:xfrm rot="1912623">
            <a:off x="3476008" y="3031087"/>
            <a:ext cx="2968487" cy="2748421"/>
          </a:xfrm>
          <a:prstGeom prst="pie">
            <a:avLst>
              <a:gd name="adj1" fmla="val 0"/>
              <a:gd name="adj2" fmla="val 17945106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C481C-E1F1-294B-BF26-9BD920518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158" y="3462963"/>
            <a:ext cx="1084451" cy="7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3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DFF7-F49B-7840-ABAF-265F736B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EE8A19"/>
                </a:solidFill>
              </a:rPr>
              <a:t>2004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F7281-FDEA-634F-A3CD-A0466AF6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025" y="2004044"/>
            <a:ext cx="882594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rgbClr val="EE8A19"/>
                </a:solidFill>
              </a:rPr>
              <a:t>Geek Squad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rolled out throughout the U.S. and Canada, eventually expanding beyond its computer tech origins to help with everything from appliance repairs to car, home theater and smart home installations.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4CF47-A01C-CA41-9909-879202A86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12">
            <a:off x="3803650" y="3745672"/>
            <a:ext cx="45847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12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C25D-309F-6747-89D7-5903D364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9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EE8A19"/>
                </a:solidFill>
              </a:rPr>
              <a:t>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7B3EB-6D99-2F44-8256-C8EE60B2672A}"/>
              </a:ext>
            </a:extLst>
          </p:cNvPr>
          <p:cNvSpPr txBox="1"/>
          <p:nvPr/>
        </p:nvSpPr>
        <p:spPr>
          <a:xfrm>
            <a:off x="2787805" y="5253628"/>
            <a:ext cx="6579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present the laptop Robert Stephens repaired for me back in 1992 to current  </a:t>
            </a:r>
            <a:r>
              <a:rPr lang="en-US" sz="2400" dirty="0">
                <a:solidFill>
                  <a:srgbClr val="EE8A19"/>
                </a:solidFill>
              </a:rPr>
              <a:t>Geek Squad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Chief Inspector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Nate Bauer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Geek Squad archives.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8ABA8E-A3E0-E04B-9751-3DF870777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990" y="1279092"/>
            <a:ext cx="5894019" cy="3816350"/>
          </a:xfrm>
          <a:prstGeom prst="rect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348681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1BB5-2149-DC4D-9739-0FE566E7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365125"/>
            <a:ext cx="1060196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E8A19"/>
                </a:solidFill>
              </a:rPr>
              <a:t>1946</a:t>
            </a:r>
            <a:r>
              <a:rPr lang="en-US" sz="3200" dirty="0">
                <a:solidFill>
                  <a:srgbClr val="EE8A19"/>
                </a:solidFill>
              </a:rPr>
              <a:t> </a:t>
            </a:r>
            <a:r>
              <a:rPr lang="en-US" sz="3200" i="1" dirty="0">
                <a:solidFill>
                  <a:srgbClr val="EE8A19"/>
                </a:solidFill>
              </a:rPr>
              <a:t>It all begins with </a:t>
            </a:r>
            <a:r>
              <a:rPr lang="en-US" sz="3200" b="1" i="1" dirty="0">
                <a:solidFill>
                  <a:srgbClr val="EE8A19"/>
                </a:solidFill>
              </a:rPr>
              <a:t>Engineering Research Associates… </a:t>
            </a:r>
            <a:endParaRPr lang="en-US" sz="3200" i="1" dirty="0">
              <a:solidFill>
                <a:srgbClr val="EE8A1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D9530-EC43-8546-9B4E-EA336DAE0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95915"/>
            <a:ext cx="5140959" cy="41509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WWII ended so did the work of a </a:t>
            </a:r>
            <a:r>
              <a:rPr lang="en-US" b="1" dirty="0">
                <a:solidFill>
                  <a:srgbClr val="EE8A19"/>
                </a:solidFill>
              </a:rPr>
              <a:t>dream team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code breakers working for the Navy.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keep the great talent together, the Navy hired them to work for a “private company” they created called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Engineering Research Associates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(ERA) based in </a:t>
            </a:r>
            <a:r>
              <a:rPr lang="en-US" dirty="0">
                <a:solidFill>
                  <a:srgbClr val="EE8A19"/>
                </a:solidFill>
              </a:rPr>
              <a:t>St Paul, Minnesota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4232C4-0CE6-0C48-924F-55191072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476" y="1980005"/>
            <a:ext cx="6055443" cy="487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5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53EB-6053-254C-9DFC-7887688A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" y="365125"/>
            <a:ext cx="168148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18217"/>
                </a:solidFill>
              </a:rPr>
              <a:t>1950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AB9B4-427B-6D4C-8F03-7E16AFC9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680" y="1704976"/>
            <a:ext cx="4699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invents the first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stored memory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computer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opening up computing to an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unlimited range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possible applications, transforming a specialized machine into a </a:t>
            </a:r>
            <a:r>
              <a:rPr lang="en-US" b="1" dirty="0">
                <a:solidFill>
                  <a:srgbClr val="EE8A19"/>
                </a:solidFill>
              </a:rPr>
              <a:t>powerful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b="1" dirty="0">
                <a:solidFill>
                  <a:srgbClr val="EE8A19"/>
                </a:solidFill>
              </a:rPr>
              <a:t>versatile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device.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F4FF5F-ECF1-704F-89D0-4455E0F52B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3840" y="71120"/>
            <a:ext cx="6868160" cy="6786880"/>
          </a:xfrm>
          <a:ln w="5715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46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651D-E3CC-1E4B-BD22-6BE23F2E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29" y="2013857"/>
            <a:ext cx="9387839" cy="296091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Seymour Cray 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graduates from the </a:t>
            </a:r>
            <a:b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University of Minnesota</a:t>
            </a:r>
            <a:r>
              <a:rPr lang="en-US" sz="3600" dirty="0"/>
              <a:t> with degrees in </a:t>
            </a:r>
            <a:br>
              <a:rPr lang="en-US" sz="3600" dirty="0"/>
            </a:br>
            <a:r>
              <a:rPr lang="en-US" sz="3600" dirty="0"/>
              <a:t>electrical engineering and math </a:t>
            </a:r>
            <a:br>
              <a:rPr lang="en-US" sz="3600" dirty="0"/>
            </a:br>
            <a:r>
              <a:rPr lang="en-US" sz="3600" dirty="0"/>
              <a:t>and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joins </a:t>
            </a:r>
            <a:r>
              <a:rPr lang="en-US" sz="3600" dirty="0">
                <a:solidFill>
                  <a:srgbClr val="E18217"/>
                </a:solidFill>
              </a:rPr>
              <a:t>ERA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b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11491-B626-714A-9F68-49B1CF8C8E77}"/>
              </a:ext>
            </a:extLst>
          </p:cNvPr>
          <p:cNvSpPr txBox="1"/>
          <p:nvPr/>
        </p:nvSpPr>
        <p:spPr>
          <a:xfrm>
            <a:off x="642257" y="359229"/>
            <a:ext cx="317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E18217"/>
                </a:solidFill>
              </a:rPr>
              <a:t>1951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6294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13EB66-D2B6-4245-ADAF-39ABFB07C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3295">
            <a:off x="2754061" y="2023150"/>
            <a:ext cx="1260283" cy="760710"/>
          </a:xfrm>
          <a:prstGeom prst="rect">
            <a:avLst/>
          </a:prstGeom>
        </p:spPr>
      </p:pic>
      <p:sp>
        <p:nvSpPr>
          <p:cNvPr id="2" name="Pie 1">
            <a:extLst>
              <a:ext uri="{FF2B5EF4-FFF2-40B4-BE49-F238E27FC236}">
                <a16:creationId xmlns:a16="http://schemas.microsoft.com/office/drawing/2014/main" id="{D0FEF6B8-45D8-954B-8588-7AAF5516564F}"/>
              </a:ext>
            </a:extLst>
          </p:cNvPr>
          <p:cNvSpPr/>
          <p:nvPr/>
        </p:nvSpPr>
        <p:spPr>
          <a:xfrm rot="2588817">
            <a:off x="848678" y="980206"/>
            <a:ext cx="3021282" cy="2922779"/>
          </a:xfrm>
          <a:prstGeom prst="pie">
            <a:avLst>
              <a:gd name="adj1" fmla="val 20555901"/>
              <a:gd name="adj2" fmla="val 16980597"/>
            </a:avLst>
          </a:prstGeom>
          <a:solidFill>
            <a:srgbClr val="EE8A1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F41D5F-DDFD-C84F-ACB2-C4AD84054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2149141"/>
            <a:ext cx="864338" cy="78010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</p:pic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D6443802-411E-334C-93AD-A39C2680930B}"/>
              </a:ext>
            </a:extLst>
          </p:cNvPr>
          <p:cNvCxnSpPr>
            <a:cxnSpLocks/>
          </p:cNvCxnSpPr>
          <p:nvPr/>
        </p:nvCxnSpPr>
        <p:spPr>
          <a:xfrm>
            <a:off x="4092588" y="3037003"/>
            <a:ext cx="1313932" cy="682626"/>
          </a:xfrm>
          <a:prstGeom prst="curvedConnector3">
            <a:avLst>
              <a:gd name="adj1" fmla="val 50000"/>
            </a:avLst>
          </a:prstGeom>
          <a:ln w="60325" cap="rnd" cmpd="sng">
            <a:solidFill>
              <a:srgbClr val="FF0002">
                <a:alpha val="54902"/>
              </a:srgbClr>
            </a:solidFill>
            <a:prstDash val="solid"/>
            <a:miter lim="800000"/>
            <a:tailEnd type="triangle" w="med" len="lg"/>
          </a:ln>
          <a:effectLst>
            <a:outerShdw dist="50800" dir="1980000" sx="1000" sy="1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e 11">
            <a:extLst>
              <a:ext uri="{FF2B5EF4-FFF2-40B4-BE49-F238E27FC236}">
                <a16:creationId xmlns:a16="http://schemas.microsoft.com/office/drawing/2014/main" id="{6E896E90-EB08-7344-845A-2C3E48FFAC07}"/>
              </a:ext>
            </a:extLst>
          </p:cNvPr>
          <p:cNvSpPr/>
          <p:nvPr/>
        </p:nvSpPr>
        <p:spPr>
          <a:xfrm rot="2296220">
            <a:off x="5575663" y="2747710"/>
            <a:ext cx="3808280" cy="3586407"/>
          </a:xfrm>
          <a:prstGeom prst="pie">
            <a:avLst>
              <a:gd name="adj1" fmla="val 0"/>
              <a:gd name="adj2" fmla="val 17545148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81A139-5E1B-E647-9667-5BE70B142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466" y="4231690"/>
            <a:ext cx="834462" cy="75313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276F98-3AD6-7048-B51C-7D2910227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829" y="3432412"/>
            <a:ext cx="2240078" cy="4981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218BEA-6E92-B943-8226-DC086E4EB7DF}"/>
              </a:ext>
            </a:extLst>
          </p:cNvPr>
          <p:cNvSpPr txBox="1"/>
          <p:nvPr/>
        </p:nvSpPr>
        <p:spPr>
          <a:xfrm>
            <a:off x="899008" y="4175820"/>
            <a:ext cx="2920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1952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acquired by Remington Rand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DCF3EE-3E68-3D4C-A970-45E8F345742A}"/>
              </a:ext>
            </a:extLst>
          </p:cNvPr>
          <p:cNvSpPr txBox="1"/>
          <p:nvPr/>
        </p:nvSpPr>
        <p:spPr>
          <a:xfrm>
            <a:off x="9284730" y="4062068"/>
            <a:ext cx="2811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1955 </a:t>
            </a:r>
          </a:p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Sperry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buys Remington Rand and becomes…</a:t>
            </a:r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C99D6D03-433A-FE4B-9B07-DCD00B37E94B}"/>
              </a:ext>
            </a:extLst>
          </p:cNvPr>
          <p:cNvCxnSpPr>
            <a:cxnSpLocks/>
          </p:cNvCxnSpPr>
          <p:nvPr/>
        </p:nvCxnSpPr>
        <p:spPr>
          <a:xfrm flipV="1">
            <a:off x="9573608" y="3452884"/>
            <a:ext cx="2136171" cy="533491"/>
          </a:xfrm>
          <a:prstGeom prst="curvedConnector3">
            <a:avLst>
              <a:gd name="adj1" fmla="val 46806"/>
            </a:avLst>
          </a:prstGeom>
          <a:ln w="85725" cap="rnd" cmpd="sng">
            <a:solidFill>
              <a:srgbClr val="FF0000">
                <a:alpha val="61176"/>
              </a:srgbClr>
            </a:solidFill>
            <a:prstDash val="solid"/>
            <a:miter lim="800000"/>
            <a:tailEnd type="triangle" w="med" len="lg"/>
          </a:ln>
          <a:effectLst>
            <a:outerShdw dist="50800" dir="1980000" sx="1000" sy="1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70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D65E93-45EC-6D42-9D5D-81DD7770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856" y="2140967"/>
            <a:ext cx="7311647" cy="1159012"/>
          </a:xfrm>
          <a:prstGeom prst="rect">
            <a:avLst/>
          </a:prstGeom>
        </p:spPr>
      </p:pic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3F899857-4E3B-014A-8E92-77C913095BE0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306779" y="2720473"/>
            <a:ext cx="2037077" cy="328698"/>
          </a:xfrm>
          <a:prstGeom prst="curvedConnector3">
            <a:avLst>
              <a:gd name="adj1" fmla="val 50000"/>
            </a:avLst>
          </a:prstGeom>
          <a:ln w="107950" cap="rnd" cmpd="sng">
            <a:solidFill>
              <a:srgbClr val="FF0000"/>
            </a:solidFill>
            <a:prstDash val="solid"/>
            <a:miter lim="800000"/>
            <a:tailEnd type="triangle" w="med" len="lg"/>
          </a:ln>
          <a:effectLst>
            <a:outerShdw dist="50800" dir="1980000" sx="1000" sy="1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392730D-2DFD-764F-9AD5-49B472F5B673}"/>
              </a:ext>
            </a:extLst>
          </p:cNvPr>
          <p:cNvSpPr txBox="1"/>
          <p:nvPr/>
        </p:nvSpPr>
        <p:spPr>
          <a:xfrm>
            <a:off x="8136490" y="3791248"/>
            <a:ext cx="3392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Frustration with corporate red tape causes William Norris, Cray and others to leave and start </a:t>
            </a:r>
            <a:r>
              <a:rPr lang="en-US" sz="2400" b="1" dirty="0">
                <a:solidFill>
                  <a:srgbClr val="E18217"/>
                </a:solidFill>
              </a:rPr>
              <a:t>Control Data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1957.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B35E0EF5-9B13-9B42-8654-302D787E08A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38164" y="3602962"/>
            <a:ext cx="1049276" cy="726244"/>
          </a:xfrm>
          <a:prstGeom prst="curvedConnector3">
            <a:avLst>
              <a:gd name="adj1" fmla="val 50000"/>
            </a:avLst>
          </a:prstGeom>
          <a:ln w="60325" cap="rnd" cmpd="sng">
            <a:solidFill>
              <a:schemeClr val="accent1"/>
            </a:solidFill>
            <a:prstDash val="solid"/>
            <a:miter lim="800000"/>
            <a:tailEnd type="triangle" w="med" len="lg"/>
          </a:ln>
          <a:effectLst>
            <a:outerShdw dist="50800" dir="1980000" sx="1000" sy="1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CB50DF4-977B-C442-B707-369568997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319" y="3251594"/>
            <a:ext cx="2274171" cy="253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8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ED1C-5A10-5E4C-AB0D-7709A259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37" y="0"/>
            <a:ext cx="10834463" cy="16906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E18217"/>
                </a:solidFill>
              </a:rPr>
              <a:t>1960’s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2041C-B449-284C-B858-0B100A5A6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187" y="1367985"/>
            <a:ext cx="9508765" cy="4063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Data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along with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Sperry Univac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Honeywell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IBM Rochester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Minnesota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3600" dirty="0">
                <a:solidFill>
                  <a:srgbClr val="EE8A19"/>
                </a:solidFill>
              </a:rPr>
              <a:t>leading force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computer industry.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Their presence inspires teachers at the University of Minnesota College 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Education to introduce computers into </a:t>
            </a:r>
            <a:r>
              <a:rPr lang="en-US" sz="1800" b="1" i="1" dirty="0">
                <a:solidFill>
                  <a:srgbClr val="E18217"/>
                </a:solidFill>
              </a:rPr>
              <a:t>Minnesota’s high school classrooms.</a:t>
            </a:r>
          </a:p>
          <a:p>
            <a:endParaRPr lang="en-US" dirty="0"/>
          </a:p>
        </p:txBody>
      </p:sp>
      <p:sp>
        <p:nvSpPr>
          <p:cNvPr id="4" name="Double Brace 3">
            <a:extLst>
              <a:ext uri="{FF2B5EF4-FFF2-40B4-BE49-F238E27FC236}">
                <a16:creationId xmlns:a16="http://schemas.microsoft.com/office/drawing/2014/main" id="{3EB06675-32D2-8149-BD51-00663312461D}"/>
              </a:ext>
            </a:extLst>
          </p:cNvPr>
          <p:cNvSpPr/>
          <p:nvPr/>
        </p:nvSpPr>
        <p:spPr>
          <a:xfrm>
            <a:off x="2108837" y="3618411"/>
            <a:ext cx="7785463" cy="1084218"/>
          </a:xfrm>
          <a:prstGeom prst="bracePair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83725B-D3F3-0547-A9C8-5393178F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59" y="5377124"/>
            <a:ext cx="1155855" cy="895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18D48-5414-BC4A-8BCF-BC88A9014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958" y="5479200"/>
            <a:ext cx="1869744" cy="10517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E9EEB4-ED1D-1749-B268-56D739ED5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640" y="5612951"/>
            <a:ext cx="1177772" cy="658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13ED9-CA98-2A42-B318-1204E649E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714" y="5650059"/>
            <a:ext cx="3601232" cy="5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8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1B14-FEE0-4D45-8667-A63160AE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74" y="504968"/>
            <a:ext cx="11427725" cy="184244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EE8A19"/>
                </a:solidFill>
              </a:rPr>
              <a:t>1972</a:t>
            </a:r>
            <a:br>
              <a:rPr lang="en-US" dirty="0"/>
            </a:b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7FDDB0-8275-004F-AE92-48710341676B}"/>
              </a:ext>
            </a:extLst>
          </p:cNvPr>
          <p:cNvSpPr txBox="1">
            <a:spLocks/>
          </p:cNvSpPr>
          <p:nvPr/>
        </p:nvSpPr>
        <p:spPr>
          <a:xfrm>
            <a:off x="1801503" y="1760561"/>
            <a:ext cx="9225887" cy="3848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/>
              <a:t>Seymour Cray </a:t>
            </a:r>
            <a:r>
              <a:rPr lang="en-US" sz="3100" dirty="0"/>
              <a:t>leaves Control Data to start </a:t>
            </a:r>
            <a:r>
              <a:rPr lang="en-US" sz="3100" b="1" dirty="0">
                <a:solidFill>
                  <a:srgbClr val="E18217"/>
                </a:solidFill>
              </a:rPr>
              <a:t>Cray Research</a:t>
            </a:r>
            <a:r>
              <a:rPr lang="en-US" sz="3100" dirty="0">
                <a:solidFill>
                  <a:srgbClr val="E18217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574B6A-4FD8-8E4E-8ACB-4D1583779EF9}"/>
              </a:ext>
            </a:extLst>
          </p:cNvPr>
          <p:cNvSpPr txBox="1">
            <a:spLocks/>
          </p:cNvSpPr>
          <p:nvPr/>
        </p:nvSpPr>
        <p:spPr>
          <a:xfrm>
            <a:off x="528886" y="1347117"/>
            <a:ext cx="41330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Cray Research helps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Minnesota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become the</a:t>
            </a:r>
            <a:r>
              <a:rPr lang="en-US" sz="3200" dirty="0">
                <a:solidFill>
                  <a:srgbClr val="E18217"/>
                </a:solidFill>
              </a:rPr>
              <a:t> </a:t>
            </a:r>
            <a:r>
              <a:rPr lang="en-US" sz="4400" b="1" dirty="0">
                <a:solidFill>
                  <a:srgbClr val="E18217"/>
                </a:solidFill>
              </a:rPr>
              <a:t>super computer capital of the world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1970’s &amp; 80’s.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1995CFC2-18B6-2F46-AB6B-C67976E1D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297" y="897024"/>
            <a:ext cx="6599788" cy="4965207"/>
          </a:xfrm>
          <a:prstGeom prst="rect">
            <a:avLst/>
          </a:prstGeom>
          <a:ln w="57150">
            <a:solidFill>
              <a:schemeClr val="tx1"/>
            </a:solidFill>
            <a:prstDash val="dashDot"/>
          </a:ln>
          <a:effectLst>
            <a:glow>
              <a:schemeClr val="tx1"/>
            </a:glow>
            <a:outerShdw dist="177800" sx="105000" sy="105000" algn="r" rotWithShape="0">
              <a:schemeClr val="tx1">
                <a:lumMod val="75000"/>
                <a:lumOff val="25000"/>
              </a:schemeClr>
            </a:outerShd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124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435</Words>
  <Application>Microsoft Macintosh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Why Super Computers &amp; the Geek Squad started in Minnesota  (not Silicon Valley).</vt:lpstr>
      <vt:lpstr>1946 It all begins with Engineering Research Associates… </vt:lpstr>
      <vt:lpstr>1950</vt:lpstr>
      <vt:lpstr>Seymour Cray graduates from the  University of Minnesota with degrees in  electrical engineering and math  and joins ERA. </vt:lpstr>
      <vt:lpstr>PowerPoint Presentation</vt:lpstr>
      <vt:lpstr>PowerPoint Presentation</vt:lpstr>
      <vt:lpstr>1960’s</vt:lpstr>
      <vt:lpstr>1972 </vt:lpstr>
      <vt:lpstr>PowerPoint Presentation</vt:lpstr>
      <vt:lpstr>&amp;</vt:lpstr>
      <vt:lpstr>Without Cray’s pioneering  technology developed when he created the fastest computers in the world,  the personal computing revolution  could not  have  happened. </vt:lpstr>
      <vt:lpstr>OK, what about the Geek Squad?</vt:lpstr>
      <vt:lpstr>1990</vt:lpstr>
      <vt:lpstr>1990</vt:lpstr>
      <vt:lpstr>PowerPoint Presentation</vt:lpstr>
      <vt:lpstr>Robert Stephens            launches Geek Squad in Minneapolis. </vt:lpstr>
      <vt:lpstr>2002</vt:lpstr>
      <vt:lpstr>2004</vt:lpstr>
      <vt:lpstr>2017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Geek Squad was born in Minnesota</dc:title>
  <dc:creator>Bob Andersen</dc:creator>
  <cp:lastModifiedBy>Bob Andersen</cp:lastModifiedBy>
  <cp:revision>206</cp:revision>
  <dcterms:created xsi:type="dcterms:W3CDTF">2018-03-04T21:16:23Z</dcterms:created>
  <dcterms:modified xsi:type="dcterms:W3CDTF">2018-03-08T17:39:46Z</dcterms:modified>
</cp:coreProperties>
</file>